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22"/>
  </p:notes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4" r:id="rId9"/>
    <p:sldId id="277" r:id="rId10"/>
    <p:sldId id="279" r:id="rId11"/>
    <p:sldId id="270" r:id="rId12"/>
    <p:sldId id="282" r:id="rId13"/>
    <p:sldId id="283" r:id="rId14"/>
    <p:sldId id="267" r:id="rId15"/>
    <p:sldId id="284" r:id="rId16"/>
    <p:sldId id="271" r:id="rId17"/>
    <p:sldId id="272" r:id="rId18"/>
    <p:sldId id="273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A4669C-32D1-4B1A-A73E-788EDD68B94C}">
          <p14:sldIdLst>
            <p14:sldId id="256"/>
            <p14:sldId id="257"/>
            <p14:sldId id="261"/>
            <p14:sldId id="262"/>
            <p14:sldId id="258"/>
            <p14:sldId id="259"/>
            <p14:sldId id="260"/>
            <p14:sldId id="264"/>
            <p14:sldId id="277"/>
            <p14:sldId id="279"/>
            <p14:sldId id="270"/>
            <p14:sldId id="282"/>
            <p14:sldId id="283"/>
            <p14:sldId id="267"/>
            <p14:sldId id="284"/>
            <p14:sldId id="271"/>
            <p14:sldId id="272"/>
            <p14:sldId id="273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60"/>
  </p:normalViewPr>
  <p:slideViewPr>
    <p:cSldViewPr>
      <p:cViewPr varScale="1">
        <p:scale>
          <a:sx n="109" d="100"/>
          <a:sy n="109" d="100"/>
        </p:scale>
        <p:origin x="174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447E6-1BEA-44BA-99DD-7A24AF180407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0A2D0-BE11-47BC-BE4C-28923B0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43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0A2D0-BE11-47BC-BE4C-28923B0A12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5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33A0-75F0-41BF-B611-8B3437AE0D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56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33A0-75F0-41BF-B611-8B3437AE0D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56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33A0-75F0-41BF-B611-8B3437AE0D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5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53EDD-35CE-4F45-A68C-18D1E8187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333800-1F7B-4828-8456-962BE631D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17472-6F0E-4734-9331-1CA08A3E2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DF3C-C58A-46EA-BB0F-8E173B0803D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D3F1C-331A-4548-9AA9-3C97EC473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0A500-E406-4914-9F74-2CB304AA9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2724-A072-4346-8D7E-88476F10C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9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E38F1-E251-4E5E-9EFD-A9B258E91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D6A7C-DC0E-4B09-9448-57C14B884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F1AA7-EA36-4747-82E2-4DD46AE3E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DF3C-C58A-46EA-BB0F-8E173B0803D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28B73-DC36-4F47-A456-E58A8C67A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F9990-E0FE-4617-BB2F-98E1124D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2724-A072-4346-8D7E-88476F10C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4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25FEFF-22BF-443E-86F8-7BC459D4B5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F63F6-3297-4DB7-BE0F-FF5AE09C7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3EF92-CEAB-47E5-A893-EFC71028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DF3C-C58A-46EA-BB0F-8E173B0803D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7DA3C-F9D2-4C02-B302-5E651E780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46BF8-D518-46BB-9A1F-32294645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2724-A072-4346-8D7E-88476F10C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59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724B3-AE5B-4B20-BFF4-EADBCC759FF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4605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87344-7B7C-4EA7-AC75-7CDD00726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6D09D-6EB2-48D6-B1D2-A3C4471DD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097BC-0321-4FFB-82F8-32D1368C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DF3C-C58A-46EA-BB0F-8E173B0803D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C7DDC-8086-4669-BC37-876B6EF6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83CB0-F6FC-422F-81FE-5E0EECC6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2724-A072-4346-8D7E-88476F10C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2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6548F-C956-434B-8DF8-312EA5A7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C7AE9-ED12-4A2C-A9E0-5EC0B4F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EBEEE-27F1-458D-9C8E-575A311FA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DF3C-C58A-46EA-BB0F-8E173B0803D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AED94-45E9-4D93-8007-3E22C4C57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73976-5084-47E4-849C-0F2DCFCA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2724-A072-4346-8D7E-88476F10C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1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0106C-B500-43D0-BC78-8A0B95DEE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EFC17-3022-4797-A4E5-C15E44D0C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C3E50B-3B70-4EFD-984B-7B2F1E279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C4243-E1D5-4EB1-B25C-B64FCDD10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DF3C-C58A-46EA-BB0F-8E173B0803D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5952A-0B5A-45F5-AC20-111D9A0BA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B8446-32FD-43A1-A1A2-DB9735B01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2724-A072-4346-8D7E-88476F10C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40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22D45-4D23-47B2-BE8A-CB8494363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80EA4-E5FE-43A8-BDE7-3B579AE47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975E9-F186-4067-83BC-11D386F60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8F1989-E1DA-4712-8932-6E78FAD41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1A7143-2DE7-4C06-B93C-955CC764C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B45D6F-7D59-4988-8378-CC9C87EA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DF3C-C58A-46EA-BB0F-8E173B0803D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7406F7-2A0C-4BD3-AA04-709F12FB3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34E4B-9CE2-43DE-B2B6-17E3783A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2724-A072-4346-8D7E-88476F10C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981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F5858-9605-4665-97C9-488D3C9FB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8634C9-97D6-4F6B-9E2F-15216B32B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DF3C-C58A-46EA-BB0F-8E173B0803D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7247D-8FE3-40B0-A7AF-C2AC475C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78F8A1-3939-4F2C-926F-8E89425D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2724-A072-4346-8D7E-88476F10C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1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D7CE94-06BE-4A2F-89C8-0FC428EB7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DF3C-C58A-46EA-BB0F-8E173B0803D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EF468A-AB2A-4E87-9E98-B4B68CEBB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DE5F-2D43-44A7-A46D-118C9E05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2724-A072-4346-8D7E-88476F10C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5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7815-51D7-4ECD-A433-5832BADC3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2D5DF-56F4-407A-A13F-3BF9E57B9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732F8-E357-4018-9D4B-47D1CC757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2CCC8-C8CD-43D2-8FAB-05B389A51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DF3C-C58A-46EA-BB0F-8E173B0803D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02A58-1E03-40DE-A90A-5DB1B3580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38059-5CC0-46B1-B6BD-837AB678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2724-A072-4346-8D7E-88476F10C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48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86448-82AF-4919-82CA-62FB4F964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37AB49-56A8-4B43-AEB1-711EBC88C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147EC-4A24-4352-8416-A27F1EABC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E9076-3BB3-4AEF-9D26-964C30C96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DF3C-C58A-46EA-BB0F-8E173B0803D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772FF-CFA0-4B46-ACED-AF62E637F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DECCB-765B-4B99-9586-FE83DCE0B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2724-A072-4346-8D7E-88476F10C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3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D37B42-D75C-46A8-B97F-19B13594C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ED303-FE22-4F39-A0A7-6766C77DA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2B863-4321-4829-BB8F-50439DBCA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7DF3C-C58A-46EA-BB0F-8E173B0803D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46A0C-A8D7-43BD-A753-227612611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D994B-F5FE-4D6A-A3EA-D089C8DF4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72724-A072-4346-8D7E-88476F10C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2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microsoft.com/office/2007/relationships/hdphoto" Target="../media/hdphoto2.wdp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13.png"/><Relationship Id="rId10" Type="http://schemas.openxmlformats.org/officeDocument/2006/relationships/image" Target="../media/image11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8.wmf"/><Relationship Id="rId3" Type="http://schemas.openxmlformats.org/officeDocument/2006/relationships/image" Target="../media/image19.png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90169"/>
            <a:ext cx="8153400" cy="191225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700" b="1" dirty="0"/>
              <a:t>Study of elastic </a:t>
            </a:r>
            <a:br>
              <a:rPr lang="en-US" sz="4700" b="1" dirty="0"/>
            </a:br>
            <a:r>
              <a:rPr lang="en-US" sz="4700" b="1" dirty="0"/>
              <a:t>scattering within quantum optical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8156" y="2987936"/>
            <a:ext cx="4608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Students: </a:t>
            </a:r>
            <a:r>
              <a:rPr lang="en-US" sz="2000" dirty="0" err="1"/>
              <a:t>Nedelcu</a:t>
            </a:r>
            <a:r>
              <a:rPr lang="en-US" sz="2000" dirty="0"/>
              <a:t> Cosmina </a:t>
            </a:r>
            <a:r>
              <a:rPr lang="en-US" sz="2000" dirty="0" err="1"/>
              <a:t>Viorela</a:t>
            </a:r>
            <a:endParaRPr lang="en-US" sz="2000" dirty="0"/>
          </a:p>
          <a:p>
            <a:pPr algn="ctr"/>
            <a:r>
              <a:rPr lang="en-US" sz="2000" dirty="0" err="1"/>
              <a:t>Cirstian</a:t>
            </a:r>
            <a:r>
              <a:rPr lang="en-US" sz="2000" dirty="0"/>
              <a:t> </a:t>
            </a:r>
            <a:r>
              <a:rPr lang="en-US" sz="2000" dirty="0" err="1"/>
              <a:t>Andreea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975277" y="3796313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Supervisor : Vladimir </a:t>
            </a:r>
            <a:r>
              <a:rPr lang="en-US" sz="2000" dirty="0" err="1"/>
              <a:t>Rachkov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AB33F9-A95E-402D-B827-60D7445C52A9}"/>
              </a:ext>
            </a:extLst>
          </p:cNvPr>
          <p:cNvSpPr txBox="1"/>
          <p:nvPr/>
        </p:nvSpPr>
        <p:spPr>
          <a:xfrm>
            <a:off x="1371600" y="4229865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University of Bucharest, Department of Physics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B400D-9EA6-4A4B-9FA7-94BF7CA76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9" b="98805" l="0" r="100000">
                        <a14:foregroundMark x1="76563" y1="78088" x2="38281" y2="78088"/>
                        <a14:foregroundMark x1="24219" y1="19124" x2="24219" y2="19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683426"/>
            <a:ext cx="2000474" cy="19614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4E4664-BDA6-43E5-B076-CDED3CC268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24397"/>
            <a:ext cx="2438399" cy="198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71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sz="quarter"/>
          </p:nvPr>
        </p:nvSpPr>
        <p:spPr>
          <a:xfrm>
            <a:off x="2362200" y="-10180"/>
            <a:ext cx="2971800" cy="762000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4000" b="1" i="1" dirty="0">
                <a:solidFill>
                  <a:schemeClr val="tx2"/>
                </a:solidFill>
                <a:cs typeface="Times New Roman" pitchFamily="18" charset="0"/>
              </a:rPr>
              <a:t>Practical part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101" y="7620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Optical Model calculation with NRV OM code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4582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Main steps of calculation: 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Physical</a:t>
            </a:r>
          </a:p>
          <a:p>
            <a:r>
              <a:rPr lang="en-US" sz="2000" dirty="0"/>
              <a:t>Set projectile and target parameters (mass, spin,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r>
              <a:rPr lang="en-US" sz="2000" dirty="0"/>
              <a:t>Set the incident energy</a:t>
            </a:r>
          </a:p>
          <a:p>
            <a:r>
              <a:rPr lang="en-US" sz="2000" dirty="0"/>
              <a:t>Set the parameters of the OM potential</a:t>
            </a:r>
          </a:p>
        </p:txBody>
      </p:sp>
      <p:pic>
        <p:nvPicPr>
          <p:cNvPr id="13" name="Picture 13" descr="nrv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1302"/>
            <a:ext cx="12969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705600" y="181302"/>
            <a:ext cx="2303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000" b="1" dirty="0">
                <a:solidFill>
                  <a:srgbClr val="000066"/>
                </a:solidFill>
                <a:latin typeface="Euclid" pitchFamily="18" charset="0"/>
              </a:rPr>
              <a:t>http://nrv.jinr.ru</a:t>
            </a:r>
            <a:endParaRPr lang="ru-RU" altLang="ru-RU" sz="2000" b="1" dirty="0">
              <a:solidFill>
                <a:srgbClr val="000066"/>
              </a:solidFill>
              <a:latin typeface="Euclid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041BD5-22B3-4ED8-B6DB-B3C9F9D95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334879"/>
            <a:ext cx="6919127" cy="349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6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703" y="891061"/>
            <a:ext cx="7082154" cy="393848"/>
          </a:xfrm>
        </p:spPr>
        <p:txBody>
          <a:bodyPr/>
          <a:lstStyle/>
          <a:p>
            <a:r>
              <a:rPr lang="en-US" dirty="0"/>
              <a:t>Prepare the experimental data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F8AAAD-F271-437F-8655-EE4B39D90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3" y="1493018"/>
            <a:ext cx="8422097" cy="5334000"/>
          </a:xfrm>
          <a:prstGeom prst="rect">
            <a:avLst/>
          </a:prstGeom>
        </p:spPr>
      </p:pic>
      <p:pic>
        <p:nvPicPr>
          <p:cNvPr id="4" name="Picture 13" descr="nrv_logo">
            <a:extLst>
              <a:ext uri="{FF2B5EF4-FFF2-40B4-BE49-F238E27FC236}">
                <a16:creationId xmlns:a16="http://schemas.microsoft.com/office/drawing/2014/main" id="{53D4C456-7408-42BF-BEDF-F2C14EDA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1302"/>
            <a:ext cx="12969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98C9FC-CA53-4432-B134-AF8638FED407}"/>
              </a:ext>
            </a:extLst>
          </p:cNvPr>
          <p:cNvSpPr/>
          <p:nvPr/>
        </p:nvSpPr>
        <p:spPr>
          <a:xfrm>
            <a:off x="2952353" y="78184"/>
            <a:ext cx="30467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chemeClr val="tx2"/>
                </a:solidFill>
                <a:cs typeface="Times New Roman" pitchFamily="18" charset="0"/>
              </a:rPr>
              <a:t>Practical part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2BE1D0-D54F-4623-8D9C-A4D65568F946}"/>
              </a:ext>
            </a:extLst>
          </p:cNvPr>
          <p:cNvSpPr/>
          <p:nvPr/>
        </p:nvSpPr>
        <p:spPr>
          <a:xfrm>
            <a:off x="6705600" y="521729"/>
            <a:ext cx="1777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b="1" dirty="0">
                <a:solidFill>
                  <a:srgbClr val="000066"/>
                </a:solidFill>
                <a:latin typeface="Euclid" pitchFamily="18" charset="0"/>
              </a:rPr>
              <a:t>http://nrv.jinr.ru</a:t>
            </a:r>
            <a:endParaRPr lang="ru-RU" altLang="ru-RU" b="1" dirty="0">
              <a:solidFill>
                <a:srgbClr val="000066"/>
              </a:solidFill>
              <a:latin typeface="Eucli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97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sz="quarter"/>
          </p:nvPr>
        </p:nvSpPr>
        <p:spPr>
          <a:xfrm>
            <a:off x="2209800" y="0"/>
            <a:ext cx="3505200" cy="762000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4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Practical part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101" y="7620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Optical Model calculation with NRV OM code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4582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Main steps of calculation: </a:t>
            </a:r>
            <a:endParaRPr lang="en-US" sz="2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Numerical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dirty="0"/>
              <a:t>Set the radial step for integration</a:t>
            </a:r>
          </a:p>
          <a:p>
            <a:r>
              <a:rPr lang="en-US" sz="2000" dirty="0"/>
              <a:t>Set the maximum radius </a:t>
            </a:r>
            <a:r>
              <a:rPr lang="en-US" sz="2000" i="1" dirty="0"/>
              <a:t>R</a:t>
            </a:r>
            <a:r>
              <a:rPr lang="en-US" sz="2000" dirty="0"/>
              <a:t> for integration</a:t>
            </a:r>
          </a:p>
          <a:p>
            <a:r>
              <a:rPr lang="en-US" sz="2000" dirty="0"/>
              <a:t>Set the maximum angular momentum </a:t>
            </a:r>
            <a:r>
              <a:rPr lang="en-US" sz="2000" i="1" dirty="0"/>
              <a:t>L</a:t>
            </a:r>
            <a:endParaRPr lang="ro-RO" sz="2000" i="1" dirty="0"/>
          </a:p>
        </p:txBody>
      </p:sp>
      <p:pic>
        <p:nvPicPr>
          <p:cNvPr id="13" name="Picture 13" descr="nrv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1302"/>
            <a:ext cx="12969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705600" y="181302"/>
            <a:ext cx="2303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000" b="1" dirty="0">
                <a:solidFill>
                  <a:srgbClr val="000066"/>
                </a:solidFill>
                <a:latin typeface="Euclid" pitchFamily="18" charset="0"/>
              </a:rPr>
              <a:t>http://nrv.jinr.ru</a:t>
            </a:r>
            <a:endParaRPr lang="ru-RU" altLang="ru-RU" sz="2000" b="1" dirty="0">
              <a:solidFill>
                <a:srgbClr val="000066"/>
              </a:solidFill>
              <a:latin typeface="Euclid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81" y="3409741"/>
            <a:ext cx="6623438" cy="336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00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DA762E-29F9-44E0-8E24-1C5EF81C6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67" y="56858"/>
            <a:ext cx="6515665" cy="674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2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Description of the elastic scattering of proton on </a:t>
            </a:r>
            <a:r>
              <a:rPr lang="en-US" sz="3200" b="1" baseline="30000" dirty="0"/>
              <a:t>58</a:t>
            </a:r>
            <a:r>
              <a:rPr lang="en-US" sz="3200" b="1" dirty="0"/>
              <a:t>Ni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9C127C-6BBD-473C-85FF-7BB10F8F7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84" y="1676400"/>
            <a:ext cx="6694231" cy="433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9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BC526C6-8EEF-45F0-9F5F-73DAF8FCA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12793"/>
              </p:ext>
            </p:extLst>
          </p:nvPr>
        </p:nvGraphicFramePr>
        <p:xfrm>
          <a:off x="190500" y="457200"/>
          <a:ext cx="8763000" cy="6284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8156">
                  <a:extLst>
                    <a:ext uri="{9D8B030D-6E8A-4147-A177-3AD203B41FA5}">
                      <a16:colId xmlns:a16="http://schemas.microsoft.com/office/drawing/2014/main" val="2777546613"/>
                    </a:ext>
                  </a:extLst>
                </a:gridCol>
                <a:gridCol w="7304844">
                  <a:extLst>
                    <a:ext uri="{9D8B030D-6E8A-4147-A177-3AD203B41FA5}">
                      <a16:colId xmlns:a16="http://schemas.microsoft.com/office/drawing/2014/main" val="4043731499"/>
                    </a:ext>
                  </a:extLst>
                </a:gridCol>
              </a:tblGrid>
              <a:tr h="2546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Energy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</a:t>
                      </a:r>
                      <a:r>
                        <a:rPr lang="ru-RU" sz="1600">
                          <a:effectLst/>
                        </a:rPr>
                        <a:t>ef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8986162"/>
                  </a:ext>
                </a:extLst>
              </a:tr>
              <a:tr h="4351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r>
                        <a:rPr lang="ru-RU" sz="1600">
                          <a:effectLst/>
                        </a:rPr>
                        <a:t>0.7, 14.5, 15.4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S. Kobayashi, K. Matsuda, Y. Nagahara, Y. Oda, N. Yamamuro, J. Phys. Soc. Jpn. 15 (1960) 1151.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1081989"/>
                  </a:ext>
                </a:extLst>
              </a:tr>
              <a:tr h="2120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r>
                        <a:rPr lang="ru-RU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J. Beneviste, A.C. Mitchel, A.C. Fulmer, Phys. </a:t>
                      </a:r>
                      <a:r>
                        <a:rPr lang="ru-RU" sz="1600">
                          <a:effectLst/>
                        </a:rPr>
                        <a:t>Rev. 133 (1964) B317.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0741932"/>
                  </a:ext>
                </a:extLst>
              </a:tr>
              <a:tr h="2120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r>
                        <a:rPr lang="ru-RU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R.L. Varner, PhD thesis, University of North Carolina at Chapel Hill, 1986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9080987"/>
                  </a:ext>
                </a:extLst>
              </a:tr>
              <a:tr h="2120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r>
                        <a:rPr lang="ru-RU" sz="1600">
                          <a:effectLst/>
                        </a:rPr>
                        <a:t>7.8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I.E. Dayton, G. Schranck, Phys. </a:t>
                      </a:r>
                      <a:r>
                        <a:rPr lang="ru-RU" sz="1600">
                          <a:effectLst/>
                        </a:rPr>
                        <a:t>Rev. 101 (1956) 1358.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0158275"/>
                  </a:ext>
                </a:extLst>
              </a:tr>
              <a:tr h="2120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r>
                        <a:rPr lang="ru-RU" sz="1600">
                          <a:effectLst/>
                        </a:rPr>
                        <a:t>8.6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P. Kossanyi-Demay, R. de Swiniarski, C. Glashauser, Nucl. </a:t>
                      </a:r>
                      <a:r>
                        <a:rPr lang="ru-RU" sz="1600">
                          <a:effectLst/>
                        </a:rPr>
                        <a:t>Phys. A 94 (1967) 513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6712660"/>
                  </a:ext>
                </a:extLst>
              </a:tr>
              <a:tr h="4351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r>
                        <a:rPr lang="ru-RU" sz="1600">
                          <a:effectLst/>
                        </a:rPr>
                        <a:t>0.4, 24.6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J.P.M.G. Melssen, P.J. van Hall, S.D. Wassenaar, O.J. Poppema, G.J. Nijgh, S.S. Klein,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Nucl. Phys. A 376 (1982) 183.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4407460"/>
                  </a:ext>
                </a:extLst>
              </a:tr>
              <a:tr h="2120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r>
                        <a:rPr lang="ru-RU" sz="1600">
                          <a:effectLst/>
                        </a:rPr>
                        <a:t>1.3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N. Baron, R. Leonard, D. Lind, Phys. </a:t>
                      </a:r>
                      <a:r>
                        <a:rPr lang="ru-RU" sz="1600">
                          <a:effectLst/>
                        </a:rPr>
                        <a:t>Rev. 180 (1969) 978.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5632235"/>
                  </a:ext>
                </a:extLst>
              </a:tr>
              <a:tr h="2120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r>
                        <a:rPr lang="ru-RU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C.B. Fulmer, Phys. Rev. 125 (1962) 631.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2383342"/>
                  </a:ext>
                </a:extLst>
              </a:tr>
              <a:tr h="4351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r>
                        <a:rPr lang="ru-RU" sz="1600">
                          <a:effectLst/>
                        </a:rPr>
                        <a:t>0.3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D.L. Watson, J. Lowe, J.C. Dore, R.M. Craig, D.J. Baugh, Nucl. Phys. A 92 (1967) 193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B.W. Ridley, J.F. Turner, Nucl. </a:t>
                      </a:r>
                      <a:r>
                        <a:rPr lang="ru-RU" sz="1600">
                          <a:effectLst/>
                        </a:rPr>
                        <a:t>Phys. 58 (1964) 497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3004598"/>
                  </a:ext>
                </a:extLst>
              </a:tr>
              <a:tr h="4351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r>
                        <a:rPr lang="ru-RU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T. </a:t>
                      </a:r>
                      <a:r>
                        <a:rPr lang="en-US" sz="1600" dirty="0" err="1">
                          <a:effectLst/>
                        </a:rPr>
                        <a:t>Eliyakut-Roshko</a:t>
                      </a:r>
                      <a:r>
                        <a:rPr lang="en-US" sz="1600" dirty="0">
                          <a:effectLst/>
                        </a:rPr>
                        <a:t>, R.H. </a:t>
                      </a:r>
                      <a:r>
                        <a:rPr lang="en-US" sz="1600" dirty="0" err="1">
                          <a:effectLst/>
                        </a:rPr>
                        <a:t>McCamis</a:t>
                      </a:r>
                      <a:r>
                        <a:rPr lang="en-US" sz="1600" dirty="0">
                          <a:effectLst/>
                        </a:rPr>
                        <a:t>, W.T.H. van </a:t>
                      </a:r>
                      <a:r>
                        <a:rPr lang="en-US" sz="1600" dirty="0" err="1">
                          <a:effectLst/>
                        </a:rPr>
                        <a:t>Oers</a:t>
                      </a:r>
                      <a:r>
                        <a:rPr lang="en-US" sz="1600" dirty="0">
                          <a:effectLst/>
                        </a:rPr>
                        <a:t>, R.F. Carlson, A.J. Cox, Phys. </a:t>
                      </a:r>
                      <a:r>
                        <a:rPr lang="ru-RU" sz="1600" dirty="0">
                          <a:effectLst/>
                        </a:rPr>
                        <a:t>Rev. C 51 (1995) 1295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1345482"/>
                  </a:ext>
                </a:extLst>
              </a:tr>
              <a:tr h="2120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r>
                        <a:rPr lang="ru-RU" sz="1600">
                          <a:effectLst/>
                        </a:rPr>
                        <a:t>9.6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H.S. Liers, R.N. Boyd, C.H. Poppe, J.A. Sievers, D.L. Watson, Phys. </a:t>
                      </a:r>
                      <a:r>
                        <a:rPr lang="ru-RU" sz="1600">
                          <a:effectLst/>
                        </a:rPr>
                        <a:t>Rev. C 2 (1970) 1399.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4029825"/>
                  </a:ext>
                </a:extLst>
              </a:tr>
              <a:tr h="4351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r>
                        <a:rPr lang="ru-RU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L.N. Blumberg, E.E. Gross, A. van der Woude, A. Zucker, R.H. Bassel, Phys. Rev. 147 (1966) 812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1410786"/>
                  </a:ext>
                </a:extLst>
              </a:tr>
              <a:tr h="2120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r>
                        <a:rPr lang="ru-RU" sz="1600">
                          <a:effectLst/>
                        </a:rPr>
                        <a:t>1.4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C.B. Fulmer, J.B. Ball, A. Scott, M.L. Whiten, Phys. </a:t>
                      </a:r>
                      <a:r>
                        <a:rPr lang="ru-RU" sz="1600">
                          <a:effectLst/>
                        </a:rPr>
                        <a:t>Rev. 181 (1969) 1565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456724"/>
                  </a:ext>
                </a:extLst>
              </a:tr>
              <a:tr h="4351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H. Sakaguchi, M. Nakamura, K. Hatanaka, A. Goto, T. Noro, F. Ohtani, H. Sakamoto, H. Ogawa, S. Kobayashi, Phys. Rev. C 26 (1982) 944.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6961083"/>
                  </a:ext>
                </a:extLst>
              </a:tr>
              <a:tr h="2120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K. Kwiatkowski, S. Wall, Nucl. </a:t>
                      </a:r>
                      <a:r>
                        <a:rPr lang="ru-RU" sz="1600">
                          <a:effectLst/>
                        </a:rPr>
                        <a:t>Phys. A 301 (1978) 349.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7579870"/>
                  </a:ext>
                </a:extLst>
              </a:tr>
              <a:tr h="2120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P.G. Roos, N.S. Wall, Phys. </a:t>
                      </a:r>
                      <a:r>
                        <a:rPr lang="ru-RU" sz="1600">
                          <a:effectLst/>
                        </a:rPr>
                        <a:t>Rev. 140 (1965) B1237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8377775"/>
                  </a:ext>
                </a:extLst>
              </a:tr>
              <a:tr h="2120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A. Ingemarsson, A. Johansson, G. Tibell, Nucl. </a:t>
                      </a:r>
                      <a:r>
                        <a:rPr lang="ru-RU" sz="1600">
                          <a:effectLst/>
                        </a:rPr>
                        <a:t>Phys. A 322 (1979) 285.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6312419"/>
                  </a:ext>
                </a:extLst>
              </a:tr>
              <a:tr h="2120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H. </a:t>
                      </a:r>
                      <a:r>
                        <a:rPr lang="en-US" sz="1600" dirty="0" err="1">
                          <a:effectLst/>
                        </a:rPr>
                        <a:t>Sakaguchi</a:t>
                      </a:r>
                      <a:r>
                        <a:rPr lang="en-US" sz="1600" dirty="0">
                          <a:effectLst/>
                        </a:rPr>
                        <a:t>, et al., RCPN Annual Report, 1993, p. 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564456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85AB3D9-0FCD-4C74-B0F4-D3D455AF9C13}"/>
              </a:ext>
            </a:extLst>
          </p:cNvPr>
          <p:cNvSpPr/>
          <p:nvPr/>
        </p:nvSpPr>
        <p:spPr>
          <a:xfrm>
            <a:off x="1052452" y="0"/>
            <a:ext cx="7039107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Experimental data of Elastic scattering </a:t>
            </a:r>
            <a:r>
              <a:rPr lang="en-US" sz="24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58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Ni(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p,p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4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58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Ni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3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220200" cy="170084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Description of the elastic scattering of proton on </a:t>
            </a:r>
            <a:r>
              <a:rPr lang="en-US" sz="2800" b="1" baseline="30000" dirty="0"/>
              <a:t>58</a:t>
            </a:r>
            <a:r>
              <a:rPr lang="en-US" sz="2800" b="1" dirty="0"/>
              <a:t>Ni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78F7DF-E38D-41D3-BDBD-ACEC08C8D0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50332"/>
            <a:ext cx="5257800" cy="597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85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AB5A19-6723-4202-8F45-4AEF65C74E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84" y="0"/>
            <a:ext cx="603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51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8A86FD-5D9F-4DC4-A362-F25FF0765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0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59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5301"/>
            <a:ext cx="7886700" cy="1041499"/>
          </a:xfrm>
        </p:spPr>
        <p:txBody>
          <a:bodyPr/>
          <a:lstStyle/>
          <a:p>
            <a:pPr algn="ctr"/>
            <a:r>
              <a:rPr lang="en-US" b="1" dirty="0"/>
              <a:t>Parameters of potential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4A6F0-72CC-4376-8722-01D245A54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611"/>
            <a:ext cx="9143999" cy="54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9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685800"/>
            <a:ext cx="8763000" cy="5410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5100" b="1" dirty="0"/>
              <a:t>Aims of the project</a:t>
            </a:r>
            <a:r>
              <a:rPr lang="en-US" sz="5100" dirty="0"/>
              <a:t>:</a:t>
            </a:r>
          </a:p>
          <a:p>
            <a:r>
              <a:rPr lang="en-US" sz="4100" dirty="0"/>
              <a:t>Study of the behavior of the elastic scattering cross sections of p +</a:t>
            </a:r>
            <a:r>
              <a:rPr lang="en-US" sz="4100" baseline="30000" dirty="0"/>
              <a:t>58</a:t>
            </a:r>
            <a:r>
              <a:rPr lang="en-US" sz="4100" dirty="0"/>
              <a:t>Ni at wide range of energies (from 10 MeV to 200 MeV);</a:t>
            </a:r>
          </a:p>
          <a:p>
            <a:r>
              <a:rPr lang="en-US" sz="4100" dirty="0"/>
              <a:t>Plot local systematics;</a:t>
            </a:r>
          </a:p>
          <a:p>
            <a:pPr marL="0" indent="0">
              <a:buNone/>
            </a:pPr>
            <a:endParaRPr lang="en-US" sz="51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5100" b="1" dirty="0"/>
              <a:t>Content</a:t>
            </a:r>
            <a:r>
              <a:rPr lang="en-US" sz="51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Definitions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Theoretical part :</a:t>
            </a:r>
          </a:p>
          <a:p>
            <a:pPr lvl="1"/>
            <a:r>
              <a:rPr lang="en-US" sz="3200" dirty="0"/>
              <a:t>Optical model</a:t>
            </a:r>
          </a:p>
          <a:p>
            <a:pPr lvl="1"/>
            <a:r>
              <a:rPr lang="en-US" sz="3200" dirty="0"/>
              <a:t>Optical model potential</a:t>
            </a:r>
          </a:p>
          <a:p>
            <a:pPr lvl="1"/>
            <a:endParaRPr lang="en-US" sz="3200" dirty="0"/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Experimental part: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Conclusions</a:t>
            </a:r>
          </a:p>
          <a:p>
            <a:pPr marL="1257300" lvl="3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86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763000" cy="4952999"/>
          </a:xfrm>
        </p:spPr>
        <p:txBody>
          <a:bodyPr/>
          <a:lstStyle/>
          <a:p>
            <a:r>
              <a:rPr lang="en-US" sz="2400" dirty="0">
                <a:cs typeface="Times New Roman" pitchFamily="18" charset="0"/>
              </a:rPr>
              <a:t>We studied the elastic scattering theory and the OM</a:t>
            </a:r>
          </a:p>
          <a:p>
            <a:r>
              <a:rPr lang="en-US" sz="2400" dirty="0">
                <a:cs typeface="Times New Roman" pitchFamily="18" charset="0"/>
              </a:rPr>
              <a:t>We derived the expressions for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 partial wave expansion of a plane wave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a relation between the elastic cross section and phase shifts 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 a relation between the scattering amplitude and the phase shifts</a:t>
            </a:r>
          </a:p>
          <a:p>
            <a:r>
              <a:rPr lang="en-US" sz="2400" dirty="0">
                <a:cs typeface="Times New Roman" pitchFamily="18" charset="0"/>
              </a:rPr>
              <a:t>We applied the NRV OM code to study elastic scattering of p+ </a:t>
            </a:r>
            <a:r>
              <a:rPr lang="en-US" sz="2400" baseline="30000" dirty="0">
                <a:cs typeface="Times New Roman" pitchFamily="18" charset="0"/>
              </a:rPr>
              <a:t>58</a:t>
            </a:r>
            <a:r>
              <a:rPr lang="en-US" sz="2400" dirty="0">
                <a:cs typeface="Times New Roman" pitchFamily="18" charset="0"/>
              </a:rPr>
              <a:t>Ni at different energies</a:t>
            </a:r>
          </a:p>
          <a:p>
            <a:r>
              <a:rPr lang="en-US" sz="2400" dirty="0">
                <a:cs typeface="Times New Roman" pitchFamily="18" charset="0"/>
              </a:rPr>
              <a:t>We obtained parameters of OMP</a:t>
            </a:r>
          </a:p>
          <a:p>
            <a:r>
              <a:rPr lang="en-US" sz="2400" dirty="0">
                <a:cs typeface="Times New Roman" pitchFamily="18" charset="0"/>
              </a:rPr>
              <a:t>Good agreement between calculation and experimental data was achieved</a:t>
            </a:r>
          </a:p>
          <a:p>
            <a:r>
              <a:rPr lang="en-US" sz="2400" dirty="0">
                <a:cs typeface="Times New Roman" pitchFamily="18" charset="0"/>
              </a:rPr>
              <a:t>The next step is to plot local systematics of OMP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0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4544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Cross-sections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7719"/>
            <a:ext cx="8839200" cy="5105400"/>
          </a:xfrm>
        </p:spPr>
        <p:txBody>
          <a:bodyPr/>
          <a:lstStyle/>
          <a:p>
            <a:pPr>
              <a:buFont typeface="Calibri" pitchFamily="34" charset="0"/>
              <a:buChar char="⁻"/>
            </a:pPr>
            <a:endParaRPr lang="en-US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dirty="0"/>
              <a:t>The characteristics of the reactions can be summarized in distributions of cross sections</a:t>
            </a:r>
          </a:p>
          <a:p>
            <a:pPr>
              <a:buFont typeface="Calibri" pitchFamily="34" charset="0"/>
              <a:buChar char="⁻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79" y="2158032"/>
            <a:ext cx="7471026" cy="34703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2C5C91-6DBA-4D8B-8378-8EF2591806D5}"/>
              </a:ext>
            </a:extLst>
          </p:cNvPr>
          <p:cNvSpPr txBox="1"/>
          <p:nvPr/>
        </p:nvSpPr>
        <p:spPr>
          <a:xfrm>
            <a:off x="685800" y="5920732"/>
            <a:ext cx="7973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</a:t>
            </a:r>
            <a:r>
              <a:rPr lang="en-US" sz="1400" dirty="0"/>
              <a:t>Scattering between an incident beam of particles and a ﬁxed     target: the scattered particles are detected within a solid angle d</a:t>
            </a:r>
            <a:r>
              <a:rPr lang="el-GR" sz="1400" dirty="0"/>
              <a:t>Ω</a:t>
            </a:r>
            <a:r>
              <a:rPr lang="en-US" sz="1400" dirty="0"/>
              <a:t> along the direction (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ɸ;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ϕ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7EF767-1252-4CD8-B02D-4649CFF1A87B}"/>
              </a:ext>
            </a:extLst>
          </p:cNvPr>
          <p:cNvSpPr/>
          <p:nvPr/>
        </p:nvSpPr>
        <p:spPr>
          <a:xfrm>
            <a:off x="446260" y="2250365"/>
            <a:ext cx="4226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en-US" dirty="0"/>
              <a:t>Typical unit:      1 barn=10 </a:t>
            </a:r>
            <a:r>
              <a:rPr lang="en-US" baseline="30000" dirty="0"/>
              <a:t>-</a:t>
            </a:r>
            <a:r>
              <a:rPr lang="en-US" sz="2000" baseline="30000" dirty="0"/>
              <a:t>28</a:t>
            </a:r>
            <a:r>
              <a:rPr lang="en-US" baseline="30000" dirty="0"/>
              <a:t> </a:t>
            </a:r>
            <a:r>
              <a:rPr lang="en-US" dirty="0"/>
              <a:t>m</a:t>
            </a:r>
            <a:r>
              <a:rPr lang="en-US" sz="2000" baseline="30000" dirty="0"/>
              <a:t>2 </a:t>
            </a:r>
            <a:r>
              <a:rPr lang="en-US" sz="2000" dirty="0"/>
              <a:t> </a:t>
            </a:r>
            <a:r>
              <a:rPr lang="en-US" dirty="0"/>
              <a:t>=100 fm</a:t>
            </a:r>
            <a:r>
              <a:rPr lang="en-US" sz="2000" baseline="30000" dirty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24194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938EE-EE21-4D5B-B36B-5A1FD6AA9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52400"/>
            <a:ext cx="8915400" cy="65531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sz="3600" b="1" dirty="0"/>
              <a:t>Differential cross-section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dirty="0"/>
              <a:t>Have the  dimensions of the area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en-US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dirty="0"/>
              <a:t>Deﬁned as the number of particles scattered into an element of solid angle in the direction per unit time and incident ﬂux: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dirty="0"/>
              <a:t>Typical unit:      barn/steradian</a:t>
            </a:r>
            <a:endParaRPr lang="en-US" sz="2400" baseline="30000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089251"/>
              </p:ext>
            </p:extLst>
          </p:nvPr>
        </p:nvGraphicFramePr>
        <p:xfrm>
          <a:off x="2514600" y="3810000"/>
          <a:ext cx="4337050" cy="1169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3" imgW="1460160" imgH="393480" progId="Equation.DSMT4">
                  <p:embed/>
                </p:oleObj>
              </mc:Choice>
              <mc:Fallback>
                <p:oleObj name="Equation" r:id="rId3" imgW="1460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600" y="3810000"/>
                        <a:ext cx="4337050" cy="1169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105088"/>
              </p:ext>
            </p:extLst>
          </p:nvPr>
        </p:nvGraphicFramePr>
        <p:xfrm>
          <a:off x="4064000" y="2413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64000" y="2413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0440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Optical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2015331"/>
            <a:ext cx="78867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used to describe elastic scattering cross-sections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provide the wave functions needed to </a:t>
            </a:r>
            <a:r>
              <a:rPr lang="en-US" dirty="0" err="1"/>
              <a:t>analyse</a:t>
            </a:r>
            <a:r>
              <a:rPr lang="en-US" dirty="0"/>
              <a:t> nuclear reactions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solutions of time-independent Schrödinger equation 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                                                                                           with E&gt;0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838662"/>
              </p:ext>
            </p:extLst>
          </p:nvPr>
        </p:nvGraphicFramePr>
        <p:xfrm>
          <a:off x="595993" y="3624263"/>
          <a:ext cx="74676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3" imgW="2108160" imgH="457200" progId="Equation.DSMT4">
                  <p:embed/>
                </p:oleObj>
              </mc:Choice>
              <mc:Fallback>
                <p:oleObj name="Equation" r:id="rId3" imgW="21081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5993" y="3624263"/>
                        <a:ext cx="7467600" cy="12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847565"/>
              </p:ext>
            </p:extLst>
          </p:nvPr>
        </p:nvGraphicFramePr>
        <p:xfrm>
          <a:off x="4064000" y="2413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64000" y="2413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FC423B0-731F-4111-A8E4-C0125350F4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055545"/>
              </p:ext>
            </p:extLst>
          </p:nvPr>
        </p:nvGraphicFramePr>
        <p:xfrm>
          <a:off x="372626" y="5560219"/>
          <a:ext cx="487680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7" imgW="1841400" imgH="609480" progId="Equation.DSMT4">
                  <p:embed/>
                </p:oleObj>
              </mc:Choice>
              <mc:Fallback>
                <p:oleObj name="Equation" r:id="rId7" imgW="1841400" imgH="609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2626" y="5560219"/>
                        <a:ext cx="4876800" cy="161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4AE0620-5906-47F2-BDA9-0738FE4E7550}"/>
              </a:ext>
            </a:extLst>
          </p:cNvPr>
          <p:cNvSpPr/>
          <p:nvPr/>
        </p:nvSpPr>
        <p:spPr>
          <a:xfrm>
            <a:off x="381000" y="5201721"/>
            <a:ext cx="419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with boundary condition at infinity: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C9245C-EFE9-49AF-AF40-0E72E3883FDF}"/>
                  </a:ext>
                </a:extLst>
              </p:cNvPr>
              <p:cNvSpPr txBox="1"/>
              <p:nvPr/>
            </p:nvSpPr>
            <p:spPr>
              <a:xfrm>
                <a:off x="5342374" y="5840601"/>
                <a:ext cx="3429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,f(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dirty="0"/>
                  <a:t>)=scattering amplitude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C9245C-EFE9-49AF-AF40-0E72E3883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374" y="5840601"/>
                <a:ext cx="3429000" cy="461665"/>
              </a:xfrm>
              <a:prstGeom prst="rect">
                <a:avLst/>
              </a:prstGeom>
              <a:blipFill>
                <a:blip r:embed="rId9"/>
                <a:stretch>
                  <a:fillRect l="-2487" t="-10526" r="-248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44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Optical model potential (OMP)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01" y="2286000"/>
            <a:ext cx="6711654" cy="3913504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Defined as the potential which furnishes the energy-averaged scattering amplitudes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Equation: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579165"/>
              </p:ext>
            </p:extLst>
          </p:nvPr>
        </p:nvGraphicFramePr>
        <p:xfrm>
          <a:off x="4064000" y="2413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4000" y="2413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081473"/>
              </p:ext>
            </p:extLst>
          </p:nvPr>
        </p:nvGraphicFramePr>
        <p:xfrm>
          <a:off x="40386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86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517170"/>
              </p:ext>
            </p:extLst>
          </p:nvPr>
        </p:nvGraphicFramePr>
        <p:xfrm>
          <a:off x="457200" y="4299038"/>
          <a:ext cx="8509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Equation" r:id="rId6" imgW="3403440" imgH="304560" progId="Equation.DSMT4">
                  <p:embed/>
                </p:oleObj>
              </mc:Choice>
              <mc:Fallback>
                <p:oleObj name="Equation" r:id="rId6" imgW="34034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4299038"/>
                        <a:ext cx="85090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758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63" y="38259"/>
            <a:ext cx="7467600" cy="1295400"/>
          </a:xfrm>
        </p:spPr>
        <p:txBody>
          <a:bodyPr/>
          <a:lstStyle/>
          <a:p>
            <a:pPr algn="ctr"/>
            <a:r>
              <a:rPr lang="en-US" sz="3600" b="1" dirty="0"/>
              <a:t>Coulomb (Rutherford) Scattering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800" b="1" dirty="0" err="1"/>
              <a:t>V</a:t>
            </a:r>
            <a:r>
              <a:rPr lang="en-US" sz="1400" b="1" dirty="0" err="1"/>
              <a:t>om</a:t>
            </a:r>
            <a:r>
              <a:rPr lang="en-US" sz="2800" b="1" dirty="0"/>
              <a:t>=</a:t>
            </a:r>
            <a:r>
              <a:rPr lang="en-US" sz="2800" b="1" dirty="0" err="1"/>
              <a:t>V</a:t>
            </a:r>
            <a:r>
              <a:rPr lang="en-US" sz="1800" b="1" dirty="0" err="1"/>
              <a:t>c</a:t>
            </a:r>
            <a:endParaRPr lang="en-US" sz="1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3124200"/>
            <a:ext cx="7158354" cy="3581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Sommerfeld</a:t>
            </a:r>
            <a:r>
              <a:rPr lang="en-US" dirty="0"/>
              <a:t> parameter:</a:t>
            </a:r>
          </a:p>
          <a:p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Scattering amplitude: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Differential      :</a:t>
            </a:r>
          </a:p>
          <a:p>
            <a:pPr marL="0" indent="0">
              <a:buNone/>
            </a:pPr>
            <a:r>
              <a:rPr lang="en-US" dirty="0"/>
              <a:t>     cross-section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164017"/>
              </p:ext>
            </p:extLst>
          </p:nvPr>
        </p:nvGraphicFramePr>
        <p:xfrm>
          <a:off x="296863" y="1371600"/>
          <a:ext cx="4572000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Equation" r:id="rId3" imgW="1777680" imgH="939600" progId="Equation.DSMT4">
                  <p:embed/>
                </p:oleObj>
              </mc:Choice>
              <mc:Fallback>
                <p:oleObj name="Equation" r:id="rId3" imgW="177768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6863" y="1371600"/>
                        <a:ext cx="4572000" cy="170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279" y="1219200"/>
            <a:ext cx="4145733" cy="2941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438575"/>
              </p:ext>
            </p:extLst>
          </p:nvPr>
        </p:nvGraphicFramePr>
        <p:xfrm>
          <a:off x="238694" y="4838246"/>
          <a:ext cx="6723822" cy="884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Equation" r:id="rId7" imgW="3771720" imgH="583920" progId="Equation.DSMT4">
                  <p:embed/>
                </p:oleObj>
              </mc:Choice>
              <mc:Fallback>
                <p:oleObj name="Equation" r:id="rId7" imgW="377172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8694" y="4838246"/>
                        <a:ext cx="6723822" cy="884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760521"/>
              </p:ext>
            </p:extLst>
          </p:nvPr>
        </p:nvGraphicFramePr>
        <p:xfrm>
          <a:off x="532416" y="3332958"/>
          <a:ext cx="2895600" cy="1013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Equation" r:id="rId9" imgW="1155600" imgH="520560" progId="Equation.DSMT4">
                  <p:embed/>
                </p:oleObj>
              </mc:Choice>
              <mc:Fallback>
                <p:oleObj name="Equation" r:id="rId9" imgW="115560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2416" y="3332958"/>
                        <a:ext cx="2895600" cy="1013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437801"/>
              </p:ext>
            </p:extLst>
          </p:nvPr>
        </p:nvGraphicFramePr>
        <p:xfrm>
          <a:off x="3124200" y="5466050"/>
          <a:ext cx="5041900" cy="1365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" name="Equation" r:id="rId11" imgW="2908080" imgH="787320" progId="Equation.DSMT4">
                  <p:embed/>
                </p:oleObj>
              </mc:Choice>
              <mc:Fallback>
                <p:oleObj name="Equation" r:id="rId11" imgW="290808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24200" y="5466050"/>
                        <a:ext cx="5041900" cy="1365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21D410E-376D-4CA7-94B2-C637458A4DA3}"/>
              </a:ext>
            </a:extLst>
          </p:cNvPr>
          <p:cNvSpPr txBox="1"/>
          <p:nvPr/>
        </p:nvSpPr>
        <p:spPr>
          <a:xfrm>
            <a:off x="4868279" y="4236510"/>
            <a:ext cx="4047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 </a:t>
            </a:r>
            <a:r>
              <a:rPr lang="en-US" sz="1200" dirty="0"/>
              <a:t>The dependence of the potential of the radius</a:t>
            </a:r>
            <a:r>
              <a:rPr lang="en-US" sz="1200" b="1" dirty="0"/>
              <a:t> </a:t>
            </a:r>
            <a:r>
              <a:rPr lang="en-US" sz="1200" dirty="0"/>
              <a:t>of the nuclei</a:t>
            </a:r>
          </a:p>
          <a:p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048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91" y="-39678"/>
            <a:ext cx="7696200" cy="1700848"/>
          </a:xfrm>
        </p:spPr>
        <p:txBody>
          <a:bodyPr/>
          <a:lstStyle/>
          <a:p>
            <a:pPr algn="ctr"/>
            <a:r>
              <a:rPr lang="en-US" sz="3800" b="1" dirty="0"/>
              <a:t>Coulomb + Nuclear Scattering</a:t>
            </a:r>
            <a:br>
              <a:rPr lang="en-US" sz="3800" b="1" dirty="0"/>
            </a:br>
            <a:r>
              <a:rPr lang="en-US" sz="2400" b="1" dirty="0"/>
              <a:t>V</a:t>
            </a:r>
            <a:r>
              <a:rPr lang="en-US" sz="1800" b="1" baseline="-25000" dirty="0"/>
              <a:t>OM</a:t>
            </a:r>
            <a:r>
              <a:rPr lang="en-US" sz="2400" b="1" dirty="0"/>
              <a:t>=</a:t>
            </a:r>
            <a:r>
              <a:rPr lang="en-US" sz="2400" b="1" dirty="0" err="1"/>
              <a:t>V</a:t>
            </a:r>
            <a:r>
              <a:rPr lang="en-US" sz="2400" b="1" baseline="-25000" dirty="0" err="1"/>
              <a:t>c</a:t>
            </a:r>
            <a:r>
              <a:rPr lang="en-US" sz="2400" b="1" dirty="0" err="1"/>
              <a:t>+V</a:t>
            </a:r>
            <a:r>
              <a:rPr lang="en-US" sz="2400" b="1" baseline="-25000" dirty="0" err="1"/>
              <a:t>N</a:t>
            </a:r>
            <a:endParaRPr lang="en-US" sz="2400" b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171" y="1963271"/>
            <a:ext cx="7789660" cy="484094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Scattering amplitude: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Differential cross-section: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40386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807487"/>
              </p:ext>
            </p:extLst>
          </p:nvPr>
        </p:nvGraphicFramePr>
        <p:xfrm>
          <a:off x="134143" y="1329798"/>
          <a:ext cx="46085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Equation" r:id="rId4" imgW="2730240" imgH="672840" progId="Equation.DSMT4">
                  <p:embed/>
                </p:oleObj>
              </mc:Choice>
              <mc:Fallback>
                <p:oleObj name="Equation" r:id="rId4" imgW="2730240" imgH="6728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" y="1329798"/>
                        <a:ext cx="460851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734978"/>
              </p:ext>
            </p:extLst>
          </p:nvPr>
        </p:nvGraphicFramePr>
        <p:xfrm>
          <a:off x="152400" y="2895600"/>
          <a:ext cx="3124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Equation" r:id="rId6" imgW="1320480" imgH="228600" progId="Equation.DSMT4">
                  <p:embed/>
                </p:oleObj>
              </mc:Choice>
              <mc:Fallback>
                <p:oleObj name="Equation" r:id="rId6" imgW="132048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895600"/>
                        <a:ext cx="3124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75020781"/>
              </p:ext>
            </p:extLst>
          </p:nvPr>
        </p:nvGraphicFramePr>
        <p:xfrm>
          <a:off x="152400" y="4419600"/>
          <a:ext cx="6705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Equation" r:id="rId8" imgW="3327120" imgH="583920" progId="Equation.DSMT4">
                  <p:embed/>
                </p:oleObj>
              </mc:Choice>
              <mc:Fallback>
                <p:oleObj name="Equation" r:id="rId8" imgW="3327120" imgH="583920" progId="Equation.DSMT4">
                  <p:embed/>
                  <p:pic>
                    <p:nvPicPr>
                      <p:cNvPr id="0" name="Content Placeholder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419600"/>
                        <a:ext cx="67056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608932"/>
              </p:ext>
            </p:extLst>
          </p:nvPr>
        </p:nvGraphicFramePr>
        <p:xfrm>
          <a:off x="152400" y="3590925"/>
          <a:ext cx="45720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" name="Equation" r:id="rId10" imgW="2654280" imgH="419040" progId="Equation.DSMT4">
                  <p:embed/>
                </p:oleObj>
              </mc:Choice>
              <mc:Fallback>
                <p:oleObj name="Equation" r:id="rId10" imgW="265428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590925"/>
                        <a:ext cx="45720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233045"/>
              </p:ext>
            </p:extLst>
          </p:nvPr>
        </p:nvGraphicFramePr>
        <p:xfrm>
          <a:off x="4114800" y="5486400"/>
          <a:ext cx="4572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Equation" r:id="rId12" imgW="1942920" imgH="393480" progId="Equation.DSMT4">
                  <p:embed/>
                </p:oleObj>
              </mc:Choice>
              <mc:Fallback>
                <p:oleObj name="Equation" r:id="rId12" imgW="194292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486400"/>
                        <a:ext cx="45720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5071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sz="quarter"/>
          </p:nvPr>
        </p:nvSpPr>
        <p:spPr>
          <a:xfrm>
            <a:off x="2895600" y="-2914"/>
            <a:ext cx="2819400" cy="762000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en-US" sz="4000" b="1" i="1" dirty="0">
                <a:solidFill>
                  <a:schemeClr val="tx2"/>
                </a:solidFill>
                <a:cs typeface="Times New Roman" pitchFamily="18" charset="0"/>
              </a:rPr>
              <a:t>Practical part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0148" y="596464"/>
            <a:ext cx="395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NRV knowledge base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1" y="1295400"/>
            <a:ext cx="8458199" cy="1981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b="1" dirty="0"/>
              <a:t>The NRV web knowledge base is a unique interactive research system:</a:t>
            </a:r>
          </a:p>
          <a:p>
            <a:r>
              <a:rPr lang="en-US" sz="1900" dirty="0"/>
              <a:t>Allows to run complicated computational codes</a:t>
            </a:r>
          </a:p>
          <a:p>
            <a:r>
              <a:rPr lang="en-US" sz="1900" dirty="0"/>
              <a:t>Works in any internet browser</a:t>
            </a:r>
          </a:p>
          <a:p>
            <a:r>
              <a:rPr lang="en-US" sz="1900" dirty="0"/>
              <a:t>Has graphical interface for preparation of input parameters and analysis of output results</a:t>
            </a:r>
          </a:p>
          <a:p>
            <a:r>
              <a:rPr lang="en-US" sz="1900" dirty="0"/>
              <a:t>Combines computational codes with experimental databases on properties of nuclei and nuclear reactions</a:t>
            </a:r>
          </a:p>
          <a:p>
            <a:r>
              <a:rPr lang="en-US" sz="1900" dirty="0"/>
              <a:t>Contains detailed description of models</a:t>
            </a:r>
          </a:p>
          <a:p>
            <a:endParaRPr lang="en-US" sz="2000" dirty="0"/>
          </a:p>
        </p:txBody>
      </p:sp>
      <p:pic>
        <p:nvPicPr>
          <p:cNvPr id="13" name="Picture 13" descr="nrv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" y="246934"/>
            <a:ext cx="12969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477000" y="682952"/>
            <a:ext cx="2303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2000" b="1" dirty="0">
                <a:solidFill>
                  <a:srgbClr val="000066"/>
                </a:solidFill>
                <a:latin typeface="+mn-lt"/>
              </a:rPr>
              <a:t>http://nrv.jinr.ru</a:t>
            </a:r>
            <a:endParaRPr lang="ru-RU" altLang="ru-RU" sz="2000" b="1" dirty="0">
              <a:solidFill>
                <a:srgbClr val="000066"/>
              </a:solidFill>
              <a:latin typeface="+mn-lt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04157"/>
            <a:ext cx="312196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Content Placeholder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492173"/>
            <a:ext cx="3391149" cy="317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74713"/>
            <a:ext cx="3407249" cy="206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11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1034</Words>
  <Application>Microsoft Office PowerPoint</Application>
  <PresentationFormat>Экран (4:3)</PresentationFormat>
  <Paragraphs>172</Paragraphs>
  <Slides>20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Euclid</vt:lpstr>
      <vt:lpstr>Times New Roman</vt:lpstr>
      <vt:lpstr>Wingdings</vt:lpstr>
      <vt:lpstr>Office Theme</vt:lpstr>
      <vt:lpstr>Equation</vt:lpstr>
      <vt:lpstr>  Study of elastic  scattering within quantum optical model</vt:lpstr>
      <vt:lpstr>Презентация PowerPoint</vt:lpstr>
      <vt:lpstr>Cross-sections</vt:lpstr>
      <vt:lpstr>Презентация PowerPoint</vt:lpstr>
      <vt:lpstr>Optical model</vt:lpstr>
      <vt:lpstr>Optical model potential (OMP)</vt:lpstr>
      <vt:lpstr>Coulomb (Rutherford) Scattering Vom=Vc</vt:lpstr>
      <vt:lpstr>Coulomb + Nuclear Scattering VOM=Vc+VN</vt:lpstr>
      <vt:lpstr>Practical part</vt:lpstr>
      <vt:lpstr>Practical part</vt:lpstr>
      <vt:lpstr>Презентация PowerPoint</vt:lpstr>
      <vt:lpstr>Practical part</vt:lpstr>
      <vt:lpstr>Презентация PowerPoint</vt:lpstr>
      <vt:lpstr>Description of the elastic scattering of proton on 58Ni</vt:lpstr>
      <vt:lpstr>Презентация PowerPoint</vt:lpstr>
      <vt:lpstr>Description of the elastic scattering of proton on 58Ni</vt:lpstr>
      <vt:lpstr>Презентация PowerPoint</vt:lpstr>
      <vt:lpstr>Презентация PowerPoint</vt:lpstr>
      <vt:lpstr>Parameters of potential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heavy-ion elastic scattering within  quantum optical model</dc:title>
  <dc:creator>Andreea</dc:creator>
  <cp:lastModifiedBy>UC</cp:lastModifiedBy>
  <cp:revision>61</cp:revision>
  <dcterms:created xsi:type="dcterms:W3CDTF">2019-07-24T08:04:42Z</dcterms:created>
  <dcterms:modified xsi:type="dcterms:W3CDTF">2019-07-26T06:22:38Z</dcterms:modified>
</cp:coreProperties>
</file>